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96" r:id="rId4"/>
    <p:sldId id="267" r:id="rId5"/>
    <p:sldId id="295" r:id="rId6"/>
    <p:sldId id="269" r:id="rId7"/>
    <p:sldId id="270" r:id="rId8"/>
    <p:sldId id="271" r:id="rId9"/>
    <p:sldId id="272" r:id="rId10"/>
    <p:sldId id="297" r:id="rId11"/>
    <p:sldId id="275" r:id="rId12"/>
    <p:sldId id="298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wikiznanie.ru/ru-wz/index.php/%D0%A4%D0%B0%D0%B9%D0%BB:Standard_model_particles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i="1" dirty="0" smtClean="0"/>
              <a:t>Елементарні частинки</a:t>
            </a:r>
            <a:endParaRPr lang="uk-UA" b="1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71472" y="3214686"/>
            <a:ext cx="8143900" cy="1214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Презентація до уроку фізики в 11 класі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3200" dirty="0" smtClean="0">
                <a:solidFill>
                  <a:schemeClr val="tx1">
                    <a:tint val="75000"/>
                  </a:schemeClr>
                </a:solidFill>
              </a:rPr>
              <a:t>(академічний рівень)</a:t>
            </a:r>
            <a:endParaRPr kumimoji="0" lang="uk-UA" sz="320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28728" y="428604"/>
            <a:ext cx="592935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ЕЛЕМЕНТАРНІ ЧАСТИНКИ</a:t>
            </a:r>
            <a:endParaRPr lang="ru-RU" sz="2800" b="1" dirty="0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500034" y="1571612"/>
            <a:ext cx="3214710" cy="928694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Фундаментальні частинки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3286124"/>
          <a:ext cx="3071835" cy="27146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3945"/>
                <a:gridCol w="1023945"/>
                <a:gridCol w="1023945"/>
              </a:tblGrid>
              <a:tr h="2714644">
                <a:tc>
                  <a:txBody>
                    <a:bodyPr/>
                    <a:lstStyle/>
                    <a:p>
                      <a:r>
                        <a:rPr lang="uk-UA" sz="2800" b="0" dirty="0" smtClean="0"/>
                        <a:t>Лептони </a:t>
                      </a:r>
                      <a:endParaRPr lang="ru-RU" sz="2800" b="0" dirty="0"/>
                    </a:p>
                  </a:txBody>
                  <a:tcPr vert="vert2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0" dirty="0" smtClean="0"/>
                        <a:t>Кварки </a:t>
                      </a:r>
                      <a:endParaRPr lang="ru-RU" sz="2800" b="0" dirty="0"/>
                    </a:p>
                  </a:txBody>
                  <a:tcPr vert="vert2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0" dirty="0" smtClean="0"/>
                        <a:t>Переносники взаємодій</a:t>
                      </a:r>
                      <a:r>
                        <a:rPr lang="uk-UA" sz="2800" b="0" baseline="0" dirty="0" smtClean="0"/>
                        <a:t> </a:t>
                      </a:r>
                      <a:endParaRPr lang="ru-RU" sz="2800" b="0" dirty="0"/>
                    </a:p>
                  </a:txBody>
                  <a:tcPr vert="vert2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>
            <a:stCxn id="3" idx="1"/>
          </p:cNvCxnSpPr>
          <p:nvPr/>
        </p:nvCxnSpPr>
        <p:spPr>
          <a:xfrm rot="5400000">
            <a:off x="1196554" y="2375291"/>
            <a:ext cx="785820" cy="10358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1"/>
          </p:cNvCxnSpPr>
          <p:nvPr/>
        </p:nvCxnSpPr>
        <p:spPr>
          <a:xfrm rot="5400000">
            <a:off x="1696620" y="2875357"/>
            <a:ext cx="785820" cy="357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3" idx="1"/>
          </p:cNvCxnSpPr>
          <p:nvPr/>
        </p:nvCxnSpPr>
        <p:spPr>
          <a:xfrm rot="16200000" flipH="1">
            <a:off x="2232405" y="2375289"/>
            <a:ext cx="785818" cy="10358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5214942" y="1571612"/>
            <a:ext cx="3214710" cy="928694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Адрони</a:t>
            </a:r>
          </a:p>
          <a:p>
            <a:pPr algn="ctr"/>
            <a:r>
              <a:rPr lang="uk-UA" sz="2400" dirty="0" smtClean="0"/>
              <a:t>(</a:t>
            </a:r>
            <a:r>
              <a:rPr lang="en-US" sz="2400" dirty="0" smtClean="0"/>
              <a:t>&gt; 300</a:t>
            </a:r>
            <a:r>
              <a:rPr lang="uk-UA" sz="2400" dirty="0" smtClean="0"/>
              <a:t> частинок) </a:t>
            </a:r>
            <a:endParaRPr lang="ru-RU" sz="2400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6024572" y="3143248"/>
          <a:ext cx="2047890" cy="27146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3945"/>
                <a:gridCol w="1023945"/>
              </a:tblGrid>
              <a:tr h="2714644">
                <a:tc>
                  <a:txBody>
                    <a:bodyPr/>
                    <a:lstStyle/>
                    <a:p>
                      <a:r>
                        <a:rPr lang="uk-UA" sz="2800" b="0" dirty="0" smtClean="0"/>
                        <a:t>Баріони  </a:t>
                      </a:r>
                      <a:endParaRPr lang="ru-RU" sz="2800" b="0" dirty="0"/>
                    </a:p>
                  </a:txBody>
                  <a:tcPr vert="vert2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0" dirty="0" smtClean="0"/>
                        <a:t>Мезони </a:t>
                      </a:r>
                      <a:endParaRPr lang="ru-RU" sz="2800" b="0" dirty="0"/>
                    </a:p>
                  </a:txBody>
                  <a:tcPr vert="vert2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8" name="Прямая со стрелкой 17"/>
          <p:cNvCxnSpPr/>
          <p:nvPr/>
        </p:nvCxnSpPr>
        <p:spPr>
          <a:xfrm>
            <a:off x="6858016" y="2500307"/>
            <a:ext cx="785818" cy="64294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6322231" y="2607464"/>
            <a:ext cx="642944" cy="42862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" idx="2"/>
            <a:endCxn id="3" idx="3"/>
          </p:cNvCxnSpPr>
          <p:nvPr/>
        </p:nvCxnSpPr>
        <p:spPr>
          <a:xfrm rot="5400000">
            <a:off x="3000364" y="178571"/>
            <a:ext cx="500066" cy="2286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" idx="2"/>
            <a:endCxn id="16" idx="3"/>
          </p:cNvCxnSpPr>
          <p:nvPr/>
        </p:nvCxnSpPr>
        <p:spPr>
          <a:xfrm rot="16200000" flipH="1">
            <a:off x="5357818" y="107133"/>
            <a:ext cx="500066" cy="24288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5572132" y="2928934"/>
            <a:ext cx="2857520" cy="3143272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>
            <a:stCxn id="28" idx="2"/>
          </p:cNvCxnSpPr>
          <p:nvPr/>
        </p:nvCxnSpPr>
        <p:spPr>
          <a:xfrm rot="5400000">
            <a:off x="6820892" y="6252206"/>
            <a:ext cx="360000" cy="1588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>
            <a:off x="2071670" y="6429396"/>
            <a:ext cx="4929222" cy="1588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 flipH="1" flipV="1">
            <a:off x="1856562" y="6215082"/>
            <a:ext cx="429422" cy="794"/>
          </a:xfrm>
          <a:prstGeom prst="straightConnector1">
            <a:avLst/>
          </a:prstGeom>
          <a:ln w="28575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001024" cy="1142984"/>
          </a:xfrm>
        </p:spPr>
        <p:txBody>
          <a:bodyPr>
            <a:normAutofit fontScale="90000"/>
          </a:bodyPr>
          <a:lstStyle/>
          <a:p>
            <a:r>
              <a:rPr lang="uk-UA" smtClean="0"/>
              <a:t>Чотири види фізичних взаємодій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778" y="1142984"/>
            <a:ext cx="4929222" cy="2357454"/>
          </a:xfrm>
        </p:spPr>
        <p:txBody>
          <a:bodyPr/>
          <a:lstStyle/>
          <a:p>
            <a:r>
              <a:rPr lang="uk-UA" smtClean="0"/>
              <a:t>гравітаційні, </a:t>
            </a:r>
          </a:p>
          <a:p>
            <a:r>
              <a:rPr lang="uk-UA" smtClean="0"/>
              <a:t>електромагнітні, </a:t>
            </a:r>
          </a:p>
          <a:p>
            <a:r>
              <a:rPr lang="uk-UA" smtClean="0"/>
              <a:t>слабкі, </a:t>
            </a:r>
          </a:p>
          <a:p>
            <a:r>
              <a:rPr lang="uk-UA" smtClean="0"/>
              <a:t>сильні.</a:t>
            </a:r>
            <a:endParaRPr lang="uk-UA"/>
          </a:p>
        </p:txBody>
      </p:sp>
      <p:pic>
        <p:nvPicPr>
          <p:cNvPr id="31746" name="Picture 2" descr="http://www.leforio.narod.ru/images/l4img07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357298"/>
            <a:ext cx="3467100" cy="2781300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285720" y="4071942"/>
            <a:ext cx="8858280" cy="24288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uk-UA" sz="3200" b="1" smtClean="0">
                <a:solidFill>
                  <a:srgbClr val="C00000"/>
                </a:solidFill>
              </a:rPr>
              <a:t>Слабка</a:t>
            </a:r>
            <a:r>
              <a:rPr lang="uk-UA" sz="3200" b="1" smtClean="0">
                <a:solidFill>
                  <a:srgbClr val="C00000"/>
                </a:solidFill>
              </a:rPr>
              <a:t> взаємодія - </a:t>
            </a:r>
            <a:r>
              <a:rPr lang="uk-UA" sz="3200" b="1" smtClean="0"/>
              <a:t>міняє внутрішню природу </a:t>
            </a:r>
            <a:r>
              <a:rPr lang="uk-UA" sz="3200" b="1" smtClean="0"/>
              <a:t>частинок.</a:t>
            </a:r>
            <a:endParaRPr lang="uk-UA" sz="3200" b="1" smtClean="0"/>
          </a:p>
          <a:p>
            <a:r>
              <a:rPr lang="uk-UA" sz="3200" b="1" smtClean="0">
                <a:solidFill>
                  <a:srgbClr val="C00000"/>
                </a:solidFill>
              </a:rPr>
              <a:t>Сильні взаємодії - </a:t>
            </a:r>
            <a:r>
              <a:rPr lang="uk-UA" sz="3200" b="1" smtClean="0"/>
              <a:t>обумовлюють різні ядерні </a:t>
            </a:r>
            <a:r>
              <a:rPr lang="uk-UA" sz="3200" b="1" smtClean="0"/>
              <a:t>реакції</a:t>
            </a:r>
            <a:r>
              <a:rPr lang="uk-UA" sz="3200" b="1" smtClean="0"/>
              <a:t>, а також виникнення </a:t>
            </a:r>
            <a:r>
              <a:rPr lang="uk-UA" sz="3200" b="1" smtClean="0"/>
              <a:t>сил</a:t>
            </a:r>
            <a:r>
              <a:rPr lang="uk-UA" sz="3200" b="1" smtClean="0"/>
              <a:t>, що зв'язують нейтрони і протони в </a:t>
            </a:r>
            <a:r>
              <a:rPr lang="uk-UA" sz="3200" b="1" smtClean="0"/>
              <a:t>ядрах.</a:t>
            </a:r>
            <a:endParaRPr lang="uk-UA" sz="3200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6143636" y="2428868"/>
            <a:ext cx="428628" cy="1143008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6929454" y="2643182"/>
            <a:ext cx="2071702" cy="785818"/>
          </a:xfrm>
          <a:prstGeom prst="wedgeRectCallout">
            <a:avLst>
              <a:gd name="adj1" fmla="val -62123"/>
              <a:gd name="adj2" fmla="val -50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smtClean="0"/>
              <a:t>Ядерні</a:t>
            </a:r>
            <a:endParaRPr lang="uk-UA" sz="3600"/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4714876" y="3857628"/>
            <a:ext cx="4357686" cy="2857520"/>
          </a:xfrm>
          <a:prstGeom prst="wedgeRectCallout">
            <a:avLst>
              <a:gd name="adj1" fmla="val -71464"/>
              <a:gd name="adj2" fmla="val -571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smtClean="0"/>
              <a:t>Механізм взаємодій один: за рахунок обміну іншими частками - переносниками взаємодії.</a:t>
            </a:r>
            <a:endParaRPr lang="uk-UA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785786" y="1214422"/>
          <a:ext cx="8001088" cy="5414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2827"/>
                <a:gridCol w="4518261"/>
              </a:tblGrid>
              <a:tr h="985844">
                <a:tc>
                  <a:txBody>
                    <a:bodyPr/>
                    <a:lstStyle/>
                    <a:p>
                      <a:r>
                        <a:rPr lang="uk-UA" sz="2400" noProof="0" dirty="0" smtClean="0"/>
                        <a:t>Взаємодія </a:t>
                      </a:r>
                      <a:endParaRPr lang="uk-UA" sz="2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2400" noProof="0" smtClean="0"/>
                        <a:t>Радіус дії</a:t>
                      </a:r>
                      <a:endParaRPr lang="uk-UA" sz="2400" noProof="0"/>
                    </a:p>
                  </a:txBody>
                  <a:tcPr anchor="ctr"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uk-UA" sz="2400" noProof="0" smtClean="0"/>
                        <a:t>Гравітаційна</a:t>
                      </a:r>
                      <a:endParaRPr lang="uk-UA" sz="2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2400" noProof="0" smtClean="0"/>
                        <a:t>Нескінченно великий</a:t>
                      </a:r>
                      <a:endParaRPr lang="uk-UA" sz="2400" noProof="0"/>
                    </a:p>
                  </a:txBody>
                  <a:tcPr anchor="ctr"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uk-UA" sz="2400" noProof="0" dirty="0" smtClean="0"/>
                        <a:t>Електромагнітна</a:t>
                      </a:r>
                      <a:endParaRPr lang="uk-UA" sz="2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2400" noProof="0" smtClean="0"/>
                        <a:t>Нескінченно великий</a:t>
                      </a:r>
                      <a:endParaRPr lang="uk-UA" sz="2400" noProof="0"/>
                    </a:p>
                  </a:txBody>
                  <a:tcPr anchor="ctr"/>
                </a:tc>
              </a:tr>
              <a:tr h="1471622">
                <a:tc>
                  <a:txBody>
                    <a:bodyPr/>
                    <a:lstStyle/>
                    <a:p>
                      <a:r>
                        <a:rPr lang="uk-UA" sz="2400" noProof="0" smtClean="0"/>
                        <a:t>Слабка</a:t>
                      </a:r>
                      <a:endParaRPr lang="uk-UA" sz="2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2400" noProof="0" smtClean="0"/>
                        <a:t>Не перевищує10</a:t>
                      </a:r>
                      <a:r>
                        <a:rPr lang="uk-UA" sz="2400" baseline="30000" noProof="0" smtClean="0"/>
                        <a:t>-16</a:t>
                      </a:r>
                      <a:r>
                        <a:rPr lang="uk-UA" sz="2400" noProof="0" smtClean="0"/>
                        <a:t> см</a:t>
                      </a:r>
                      <a:endParaRPr lang="uk-UA" sz="2400" noProof="0"/>
                    </a:p>
                  </a:txBody>
                  <a:tcPr anchor="ctr"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uk-UA" sz="2400" noProof="0" dirty="0" smtClean="0"/>
                        <a:t>Сильна</a:t>
                      </a:r>
                      <a:endParaRPr lang="uk-UA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sz="2400" noProof="0" dirty="0" smtClean="0"/>
                        <a:t>Не перевищує10</a:t>
                      </a:r>
                      <a:r>
                        <a:rPr lang="uk-UA" sz="2400" baseline="30000" noProof="0" dirty="0" smtClean="0"/>
                        <a:t>-13</a:t>
                      </a:r>
                      <a:r>
                        <a:rPr lang="uk-UA" sz="2400" noProof="0" dirty="0" smtClean="0"/>
                        <a:t> см</a:t>
                      </a:r>
                      <a:endParaRPr lang="uk-UA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8001024" cy="114298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Чотири види фізичних взаємодій</a:t>
            </a:r>
            <a:endParaRPr kumimoji="0" lang="uk-UA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5786446" cy="5786454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Електромагнітна взаємодія: </a:t>
            </a:r>
            <a:r>
              <a:rPr lang="uk-UA" b="1" dirty="0" smtClean="0"/>
              <a:t>переносник</a:t>
            </a:r>
            <a:r>
              <a:rPr lang="uk-UA" b="1" dirty="0" smtClean="0">
                <a:solidFill>
                  <a:srgbClr val="C00000"/>
                </a:solidFill>
              </a:rPr>
              <a:t> - фотон.</a:t>
            </a:r>
          </a:p>
          <a:p>
            <a:r>
              <a:rPr lang="uk-UA" b="1" dirty="0" smtClean="0">
                <a:solidFill>
                  <a:srgbClr val="C00000"/>
                </a:solidFill>
              </a:rPr>
              <a:t>Гравітаційна взаємодія: </a:t>
            </a:r>
            <a:r>
              <a:rPr lang="uk-UA" b="1" dirty="0" smtClean="0"/>
              <a:t>переносники</a:t>
            </a:r>
            <a:r>
              <a:rPr lang="uk-UA" b="1" dirty="0" smtClean="0">
                <a:solidFill>
                  <a:srgbClr val="C00000"/>
                </a:solidFill>
              </a:rPr>
              <a:t> - кванти поля тяжіння - Гравітон.</a:t>
            </a:r>
          </a:p>
          <a:p>
            <a:r>
              <a:rPr lang="uk-UA" b="1" dirty="0" smtClean="0">
                <a:solidFill>
                  <a:srgbClr val="C00000"/>
                </a:solidFill>
              </a:rPr>
              <a:t>Слабкі взаємодії: </a:t>
            </a:r>
            <a:r>
              <a:rPr lang="uk-UA" b="1" dirty="0" smtClean="0"/>
              <a:t>переносники</a:t>
            </a:r>
            <a:r>
              <a:rPr lang="uk-UA" b="1" dirty="0" smtClean="0">
                <a:solidFill>
                  <a:srgbClr val="C00000"/>
                </a:solidFill>
              </a:rPr>
              <a:t> - векторні бозони.</a:t>
            </a:r>
          </a:p>
          <a:p>
            <a:r>
              <a:rPr lang="uk-UA" b="1" dirty="0" smtClean="0"/>
              <a:t>Переносники</a:t>
            </a:r>
            <a:r>
              <a:rPr lang="uk-UA" b="1" dirty="0" smtClean="0">
                <a:solidFill>
                  <a:srgbClr val="C00000"/>
                </a:solidFill>
              </a:rPr>
              <a:t> сильних взаємодій: </a:t>
            </a:r>
            <a:r>
              <a:rPr lang="uk-UA" b="1" dirty="0" err="1" smtClean="0">
                <a:solidFill>
                  <a:srgbClr val="C00000"/>
                </a:solidFill>
              </a:rPr>
              <a:t>глюони</a:t>
            </a:r>
            <a:r>
              <a:rPr lang="uk-UA" b="1" dirty="0" smtClean="0">
                <a:solidFill>
                  <a:srgbClr val="C00000"/>
                </a:solidFill>
              </a:rPr>
              <a:t> (від англійського слова клей - </a:t>
            </a:r>
            <a:r>
              <a:rPr lang="uk-UA" b="1" dirty="0" err="1" smtClean="0">
                <a:solidFill>
                  <a:srgbClr val="C00000"/>
                </a:solidFill>
              </a:rPr>
              <a:t>клей</a:t>
            </a:r>
            <a:r>
              <a:rPr lang="uk-UA" b="1" dirty="0" smtClean="0">
                <a:solidFill>
                  <a:srgbClr val="C00000"/>
                </a:solidFill>
              </a:rPr>
              <a:t>), з масою спокою рівною нулю.</a:t>
            </a:r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001024" cy="114298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Чотири види фізичних взаємодій</a:t>
            </a:r>
            <a:endParaRPr lang="ru-RU" dirty="0"/>
          </a:p>
        </p:txBody>
      </p:sp>
      <p:pic>
        <p:nvPicPr>
          <p:cNvPr id="32770" name="Picture 2" descr="http://www.leforio.narod.ru/images/l4img07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76900" y="1214422"/>
            <a:ext cx="3467100" cy="2781300"/>
          </a:xfrm>
          <a:prstGeom prst="rect">
            <a:avLst/>
          </a:prstGeom>
          <a:noFill/>
        </p:spPr>
      </p:pic>
      <p:sp>
        <p:nvSpPr>
          <p:cNvPr id="6" name="Прямоугольная выноска 5"/>
          <p:cNvSpPr/>
          <p:nvPr/>
        </p:nvSpPr>
        <p:spPr>
          <a:xfrm>
            <a:off x="5857884" y="1142984"/>
            <a:ext cx="3286116" cy="3429024"/>
          </a:xfrm>
          <a:prstGeom prst="wedgeRectCallout">
            <a:avLst>
              <a:gd name="adj1" fmla="val -78958"/>
              <a:gd name="adj2" fmla="val 55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І фотони, і Гравітон не мають маси (</a:t>
            </a:r>
            <a:r>
              <a:rPr lang="uk-UA" sz="3200" dirty="0" err="1" smtClean="0"/>
              <a:t>маси</a:t>
            </a:r>
            <a:r>
              <a:rPr lang="uk-UA" sz="3200" dirty="0" smtClean="0"/>
              <a:t> спокою) і завжди рухаються зі швидкістю світла</a:t>
            </a:r>
            <a:endParaRPr lang="uk-UA" sz="3200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5357818" y="4643446"/>
            <a:ext cx="3786182" cy="2214554"/>
          </a:xfrm>
          <a:prstGeom prst="wedgeRectCallout">
            <a:avLst>
              <a:gd name="adj1" fmla="val -59457"/>
              <a:gd name="adj2" fmla="val -119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Істотною відмінністю переносників слабкої взаємодії від фотона і гравітону є їх масивність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001024" cy="114298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Скільки елементів в таблиці Мендєлєєва?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715436" cy="5000660"/>
          </a:xfrm>
        </p:spPr>
        <p:txBody>
          <a:bodyPr>
            <a:normAutofit/>
          </a:bodyPr>
          <a:lstStyle/>
          <a:p>
            <a:r>
              <a:rPr lang="uk-UA" b="1" dirty="0" smtClean="0"/>
              <a:t>Лише</a:t>
            </a:r>
            <a:r>
              <a:rPr lang="uk-UA" b="1" dirty="0" smtClean="0">
                <a:solidFill>
                  <a:srgbClr val="FF0000"/>
                </a:solidFill>
              </a:rPr>
              <a:t> 92</a:t>
            </a:r>
            <a:r>
              <a:rPr lang="uk-UA" dirty="0" smtClean="0"/>
              <a:t>. </a:t>
            </a:r>
          </a:p>
          <a:p>
            <a:r>
              <a:rPr lang="uk-UA" dirty="0" smtClean="0"/>
              <a:t>Але там більше? </a:t>
            </a:r>
          </a:p>
          <a:p>
            <a:r>
              <a:rPr lang="uk-UA" dirty="0" smtClean="0"/>
              <a:t>Правильно, але всі </a:t>
            </a:r>
            <a:r>
              <a:rPr lang="uk-UA" dirty="0" err="1" smtClean="0"/>
              <a:t>останні-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rgbClr val="FF0000"/>
                </a:solidFill>
              </a:rPr>
              <a:t>штучно отримані</a:t>
            </a:r>
            <a:r>
              <a:rPr lang="uk-UA" dirty="0" smtClean="0"/>
              <a:t>, вони </a:t>
            </a:r>
            <a:r>
              <a:rPr lang="uk-UA" b="1" dirty="0" smtClean="0">
                <a:solidFill>
                  <a:srgbClr val="FF0000"/>
                </a:solidFill>
              </a:rPr>
              <a:t>в природі не зустрічаються</a:t>
            </a:r>
            <a:r>
              <a:rPr lang="uk-UA" dirty="0" smtClean="0"/>
              <a:t>. </a:t>
            </a:r>
          </a:p>
          <a:p>
            <a:r>
              <a:rPr lang="uk-UA" dirty="0" err="1" smtClean="0"/>
              <a:t>Отже-</a:t>
            </a:r>
            <a:r>
              <a:rPr lang="uk-UA" dirty="0" smtClean="0"/>
              <a:t> 92 атома. Із них також </a:t>
            </a:r>
            <a:r>
              <a:rPr lang="uk-UA" dirty="0" err="1" smtClean="0"/>
              <a:t>можно</a:t>
            </a:r>
            <a:r>
              <a:rPr lang="uk-UA" dirty="0" smtClean="0"/>
              <a:t> утворити молекули, тобто речовини! </a:t>
            </a:r>
          </a:p>
          <a:p>
            <a:r>
              <a:rPr lang="uk-UA" dirty="0" smtClean="0"/>
              <a:t>Але те, що </a:t>
            </a:r>
            <a:r>
              <a:rPr lang="uk-UA" b="1" dirty="0" smtClean="0">
                <a:solidFill>
                  <a:srgbClr val="FF0000"/>
                </a:solidFill>
              </a:rPr>
              <a:t>усі речовини складаються з атомів</a:t>
            </a:r>
            <a:r>
              <a:rPr lang="uk-UA" dirty="0" smtClean="0"/>
              <a:t>, стверджував ще </a:t>
            </a:r>
            <a:r>
              <a:rPr lang="uk-UA" b="1" dirty="0" err="1" smtClean="0">
                <a:solidFill>
                  <a:srgbClr val="FF0000"/>
                </a:solidFill>
              </a:rPr>
              <a:t>Демокріт</a:t>
            </a:r>
            <a:r>
              <a:rPr lang="uk-UA" dirty="0" smtClean="0"/>
              <a:t> (</a:t>
            </a:r>
            <a:r>
              <a:rPr lang="uk-UA" b="1" dirty="0" smtClean="0"/>
              <a:t>400 років до нашої ери</a:t>
            </a:r>
            <a:r>
              <a:rPr lang="uk-UA" dirty="0" smtClean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ая выноска 1"/>
          <p:cNvSpPr/>
          <p:nvPr/>
        </p:nvSpPr>
        <p:spPr>
          <a:xfrm>
            <a:off x="0" y="785794"/>
            <a:ext cx="9144000" cy="4071966"/>
          </a:xfrm>
          <a:prstGeom prst="wedgeRectCallout">
            <a:avLst>
              <a:gd name="adj1" fmla="val -14543"/>
              <a:gd name="adj2" fmla="val 56906"/>
            </a:avLst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solidFill>
                  <a:schemeClr val="tx1"/>
                </a:solidFill>
              </a:rPr>
              <a:t>Перед фізиками - теоретиками встала складана задача упорядкувати весь знайдений "зоопарк" частинок і звести число фундаментальних частинок до мінімуму, довівши, що інші частинки складаються із фундаментальних частинок</a:t>
            </a:r>
            <a:endParaRPr lang="uk-UA" sz="3600" dirty="0">
              <a:solidFill>
                <a:schemeClr val="tx1"/>
              </a:solidFill>
            </a:endParaRPr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0" y="4786322"/>
            <a:ext cx="9144000" cy="2071678"/>
          </a:xfrm>
          <a:prstGeom prst="wedgeRectCallout">
            <a:avLst>
              <a:gd name="adj1" fmla="val -2575"/>
              <a:gd name="adj2" fmla="val -557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Всі ці частинки були нестабільними, тобто </a:t>
            </a:r>
            <a:r>
              <a:rPr lang="uk-UA" sz="2800" dirty="0" err="1" smtClean="0"/>
              <a:t>разпадалися</a:t>
            </a:r>
            <a:r>
              <a:rPr lang="uk-UA" sz="2800" dirty="0" smtClean="0"/>
              <a:t> на частинки з меншими масами, в кінці перетворювалися в стабільні протон, електрон, фотон и нейтрино (і їх античастинки</a:t>
            </a:r>
            <a:r>
              <a:rPr lang="ru-RU" sz="2800" dirty="0" smtClean="0"/>
              <a:t>).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822380"/>
          <a:ext cx="9143999" cy="5892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479"/>
                <a:gridCol w="2500330"/>
                <a:gridCol w="4929190"/>
              </a:tblGrid>
              <a:tr h="470405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/>
                        <a:t>Дата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smtClean="0"/>
                        <a:t>Прізвище ученого</a:t>
                      </a:r>
                      <a:endParaRPr lang="uk-U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/>
                        <a:t>Відкриття (гіпотеза)</a:t>
                      </a:r>
                      <a:endParaRPr lang="uk-UA" noProof="0" dirty="0"/>
                    </a:p>
                  </a:txBody>
                  <a:tcPr/>
                </a:tc>
              </a:tr>
              <a:tr h="470405">
                <a:tc gridSpan="3">
                  <a:txBody>
                    <a:bodyPr/>
                    <a:lstStyle/>
                    <a:p>
                      <a:pPr algn="ctr"/>
                      <a:r>
                        <a:rPr lang="uk-UA" sz="2400" b="1" dirty="0" smtClean="0"/>
                        <a:t>І етап (від</a:t>
                      </a:r>
                      <a:r>
                        <a:rPr lang="uk-UA" sz="2400" b="1" baseline="0" dirty="0" smtClean="0"/>
                        <a:t> електрона до позитрона</a:t>
                      </a:r>
                      <a:r>
                        <a:rPr lang="uk-UA" sz="2400" b="1" dirty="0" smtClean="0"/>
                        <a:t>)</a:t>
                      </a:r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50178">
                <a:tc>
                  <a:txBody>
                    <a:bodyPr/>
                    <a:lstStyle/>
                    <a:p>
                      <a:r>
                        <a:rPr lang="uk-UA" sz="1600" b="0" noProof="0" dirty="0" smtClean="0"/>
                        <a:t>400 років до н.е.</a:t>
                      </a:r>
                      <a:endParaRPr lang="uk-UA" sz="16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0" noProof="0" dirty="0" err="1" smtClean="0">
                          <a:solidFill>
                            <a:schemeClr val="tx1"/>
                          </a:solidFill>
                        </a:rPr>
                        <a:t>Демокріт</a:t>
                      </a:r>
                      <a:endParaRPr lang="uk-UA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0" noProof="0" smtClean="0">
                          <a:solidFill>
                            <a:schemeClr val="tx1"/>
                          </a:solidFill>
                        </a:rPr>
                        <a:t>Атом</a:t>
                      </a:r>
                      <a:endParaRPr lang="uk-UA" sz="2000" b="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0178">
                <a:tc>
                  <a:txBody>
                    <a:bodyPr/>
                    <a:lstStyle/>
                    <a:p>
                      <a:r>
                        <a:rPr lang="uk-UA" sz="1600" b="0" noProof="0" dirty="0" smtClean="0"/>
                        <a:t>Початок</a:t>
                      </a:r>
                      <a:r>
                        <a:rPr lang="uk-UA" sz="1600" b="0" baseline="0" noProof="0" dirty="0" smtClean="0"/>
                        <a:t> </a:t>
                      </a:r>
                      <a:r>
                        <a:rPr lang="uk-UA" sz="1600" b="0" noProof="0" dirty="0" smtClean="0"/>
                        <a:t>XX ст.</a:t>
                      </a:r>
                      <a:endParaRPr lang="uk-UA" sz="16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0" noProof="0" dirty="0" smtClean="0"/>
                        <a:t>Томсон</a:t>
                      </a:r>
                      <a:endParaRPr lang="uk-UA" sz="2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0" noProof="0" smtClean="0"/>
                        <a:t>Електрон</a:t>
                      </a:r>
                      <a:endParaRPr lang="uk-UA" sz="2000" b="0" noProof="0"/>
                    </a:p>
                  </a:txBody>
                  <a:tcPr/>
                </a:tc>
              </a:tr>
              <a:tr h="450178">
                <a:tc>
                  <a:txBody>
                    <a:bodyPr/>
                    <a:lstStyle/>
                    <a:p>
                      <a:r>
                        <a:rPr lang="uk-UA" sz="2000" b="0" noProof="0" smtClean="0"/>
                        <a:t>1910 р.</a:t>
                      </a:r>
                      <a:endParaRPr lang="uk-UA" sz="2000" b="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0" noProof="0" dirty="0" smtClean="0"/>
                        <a:t>Е. Резерфорд</a:t>
                      </a:r>
                      <a:endParaRPr lang="uk-UA" sz="2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0" noProof="0" smtClean="0"/>
                        <a:t>Протон</a:t>
                      </a:r>
                      <a:endParaRPr lang="uk-UA" sz="2000" b="0" noProof="0"/>
                    </a:p>
                  </a:txBody>
                  <a:tcPr/>
                </a:tc>
              </a:tr>
              <a:tr h="450178">
                <a:tc>
                  <a:txBody>
                    <a:bodyPr/>
                    <a:lstStyle/>
                    <a:p>
                      <a:r>
                        <a:rPr lang="uk-UA" sz="2000" b="0" noProof="0" smtClean="0"/>
                        <a:t>1928 р. </a:t>
                      </a:r>
                      <a:endParaRPr lang="uk-UA" sz="2000" b="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0" noProof="0" dirty="0" smtClean="0"/>
                        <a:t>Дірак і</a:t>
                      </a:r>
                      <a:r>
                        <a:rPr lang="uk-UA" sz="2000" b="0" baseline="0" noProof="0" dirty="0" smtClean="0"/>
                        <a:t> </a:t>
                      </a:r>
                      <a:r>
                        <a:rPr lang="uk-UA" sz="2000" b="0" noProof="0" dirty="0" smtClean="0"/>
                        <a:t>Андерсон </a:t>
                      </a:r>
                      <a:endParaRPr lang="uk-UA" sz="2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0" noProof="0" dirty="0" smtClean="0"/>
                        <a:t>Відкриття позитрона</a:t>
                      </a:r>
                      <a:endParaRPr lang="uk-UA" sz="2000" b="0" noProof="0" dirty="0"/>
                    </a:p>
                  </a:txBody>
                  <a:tcPr/>
                </a:tc>
              </a:tr>
              <a:tr h="4501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noProof="0" smtClean="0"/>
                        <a:t>1928 р.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0" noProof="0" dirty="0" smtClean="0"/>
                        <a:t>А. Ейнштейн</a:t>
                      </a:r>
                      <a:endParaRPr lang="uk-UA" sz="2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0" noProof="0" smtClean="0"/>
                        <a:t>Фотон </a:t>
                      </a:r>
                      <a:endParaRPr lang="uk-UA" sz="2000" b="0" noProof="0"/>
                    </a:p>
                  </a:txBody>
                  <a:tcPr/>
                </a:tc>
              </a:tr>
              <a:tr h="450178">
                <a:tc>
                  <a:txBody>
                    <a:bodyPr/>
                    <a:lstStyle/>
                    <a:p>
                      <a:r>
                        <a:rPr lang="uk-UA" sz="2000" b="0" noProof="0" dirty="0" smtClean="0"/>
                        <a:t>1929 р.</a:t>
                      </a:r>
                      <a:endParaRPr lang="uk-UA" sz="2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0" noProof="0" dirty="0" smtClean="0"/>
                        <a:t>П. Дірак</a:t>
                      </a:r>
                      <a:endParaRPr lang="uk-UA" sz="2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noProof="0" smtClean="0"/>
                        <a:t>Передбачення існування </a:t>
                      </a:r>
                      <a:r>
                        <a:rPr lang="uk-UA" sz="2000" b="0" noProof="0" smtClean="0"/>
                        <a:t>античастинок </a:t>
                      </a:r>
                      <a:endParaRPr lang="uk-UA" sz="2000" b="0" noProof="0"/>
                    </a:p>
                  </a:txBody>
                  <a:tcPr/>
                </a:tc>
              </a:tr>
              <a:tr h="450178">
                <a:tc>
                  <a:txBody>
                    <a:bodyPr/>
                    <a:lstStyle/>
                    <a:p>
                      <a:r>
                        <a:rPr lang="uk-UA" sz="2000" b="0" noProof="0" smtClean="0"/>
                        <a:t>1931 р.</a:t>
                      </a:r>
                      <a:endParaRPr lang="uk-UA" sz="2000" b="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0" noProof="0" dirty="0" smtClean="0"/>
                        <a:t>Паулі</a:t>
                      </a:r>
                      <a:endParaRPr lang="uk-UA" sz="2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0" noProof="0" smtClean="0"/>
                        <a:t>Відкритя нейтрино и антинейтрино</a:t>
                      </a:r>
                      <a:endParaRPr lang="uk-UA" sz="2000" b="0" noProof="0"/>
                    </a:p>
                  </a:txBody>
                  <a:tcPr/>
                </a:tc>
              </a:tr>
              <a:tr h="450178">
                <a:tc>
                  <a:txBody>
                    <a:bodyPr/>
                    <a:lstStyle/>
                    <a:p>
                      <a:r>
                        <a:rPr lang="uk-UA" sz="2000" b="0" noProof="0" smtClean="0"/>
                        <a:t>1932 р.</a:t>
                      </a:r>
                      <a:endParaRPr lang="uk-UA" sz="2000" b="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0" noProof="0" dirty="0" smtClean="0"/>
                        <a:t>Дж. </a:t>
                      </a:r>
                      <a:r>
                        <a:rPr lang="uk-UA" sz="2000" b="0" noProof="0" dirty="0" err="1" smtClean="0"/>
                        <a:t>Чедвік</a:t>
                      </a:r>
                      <a:endParaRPr lang="uk-UA" sz="2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0" noProof="0" dirty="0" smtClean="0"/>
                        <a:t>Нейтрон </a:t>
                      </a:r>
                      <a:endParaRPr lang="uk-UA" sz="2000" b="0" noProof="0" dirty="0"/>
                    </a:p>
                  </a:txBody>
                  <a:tcPr/>
                </a:tc>
              </a:tr>
              <a:tr h="450178">
                <a:tc>
                  <a:txBody>
                    <a:bodyPr/>
                    <a:lstStyle/>
                    <a:p>
                      <a:r>
                        <a:rPr lang="uk-UA" sz="2000" b="0" noProof="0" smtClean="0"/>
                        <a:t>1932 р.</a:t>
                      </a:r>
                      <a:endParaRPr lang="uk-UA" sz="2000" b="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2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0" noProof="0" dirty="0" smtClean="0"/>
                        <a:t>античастинка - позитрон е+</a:t>
                      </a:r>
                      <a:endParaRPr lang="uk-UA" sz="2000" b="0" noProof="0" dirty="0"/>
                    </a:p>
                  </a:txBody>
                  <a:tcPr/>
                </a:tc>
              </a:tr>
              <a:tr h="450178">
                <a:tc>
                  <a:txBody>
                    <a:bodyPr/>
                    <a:lstStyle/>
                    <a:p>
                      <a:r>
                        <a:rPr lang="uk-UA" sz="2000" b="0" noProof="0" smtClean="0"/>
                        <a:t>1930 р.</a:t>
                      </a:r>
                      <a:endParaRPr lang="uk-UA" sz="2000" b="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0" noProof="0" dirty="0" smtClean="0"/>
                        <a:t>В. Паулі </a:t>
                      </a:r>
                      <a:endParaRPr lang="uk-UA" sz="2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0" noProof="0" dirty="0" smtClean="0"/>
                        <a:t>Передбачення існування нейтрино n</a:t>
                      </a:r>
                      <a:endParaRPr lang="uk-UA" sz="2000" b="0" noProof="0" dirty="0"/>
                    </a:p>
                  </a:txBody>
                  <a:tcPr/>
                </a:tc>
              </a:tr>
              <a:tr h="450178">
                <a:tc>
                  <a:txBody>
                    <a:bodyPr/>
                    <a:lstStyle/>
                    <a:p>
                      <a:r>
                        <a:rPr lang="uk-UA" sz="2000" b="0" noProof="0" smtClean="0"/>
                        <a:t>1935 р.</a:t>
                      </a:r>
                      <a:endParaRPr lang="uk-UA" sz="2000" b="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0" noProof="0" dirty="0" err="1" smtClean="0"/>
                        <a:t>Юкава</a:t>
                      </a:r>
                      <a:endParaRPr lang="uk-UA" sz="2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0" noProof="0" dirty="0" smtClean="0"/>
                        <a:t>Відкриття мезона</a:t>
                      </a:r>
                      <a:endParaRPr lang="uk-UA" sz="2000" b="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ая выноска 6"/>
          <p:cNvSpPr/>
          <p:nvPr/>
        </p:nvSpPr>
        <p:spPr>
          <a:xfrm>
            <a:off x="0" y="0"/>
            <a:ext cx="9144000" cy="71435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 smtClean="0"/>
              <a:t>Хронологія фізики частинок </a:t>
            </a:r>
            <a:endParaRPr lang="uk-UA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5.ru/files/images/compiled/997/997f8a42930f13d1450f101039df2b6c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142984"/>
            <a:ext cx="9144000" cy="4982115"/>
          </a:xfrm>
          <a:prstGeom prst="rect">
            <a:avLst/>
          </a:prstGeom>
          <a:noFill/>
        </p:spPr>
      </p:pic>
      <p:sp>
        <p:nvSpPr>
          <p:cNvPr id="3" name="Прямоугольная выноска 2"/>
          <p:cNvSpPr/>
          <p:nvPr/>
        </p:nvSpPr>
        <p:spPr>
          <a:xfrm>
            <a:off x="4286248" y="0"/>
            <a:ext cx="4857752" cy="1785926"/>
          </a:xfrm>
          <a:prstGeom prst="wedgeRectCallout">
            <a:avLst>
              <a:gd name="adj1" fmla="val -7436"/>
              <a:gd name="adj2" fmla="val 637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Античастинка</a:t>
            </a:r>
            <a:r>
              <a:rPr lang="uk-UA" sz="2800" dirty="0" smtClean="0"/>
              <a:t> - частинка, що має ту саму </a:t>
            </a:r>
            <a:r>
              <a:rPr lang="uk-UA" sz="2800" b="1" dirty="0" smtClean="0"/>
              <a:t>масу</a:t>
            </a:r>
            <a:r>
              <a:rPr lang="uk-UA" sz="2800" dirty="0" smtClean="0"/>
              <a:t> і </a:t>
            </a:r>
            <a:r>
              <a:rPr lang="uk-UA" sz="2800" b="1" dirty="0" smtClean="0"/>
              <a:t>спін</a:t>
            </a:r>
            <a:r>
              <a:rPr lang="uk-UA" sz="2800" dirty="0" smtClean="0"/>
              <a:t>, але протилежне значення зарядів усіх типів</a:t>
            </a:r>
            <a:r>
              <a:rPr lang="ru-RU" sz="2800" dirty="0" smtClean="0"/>
              <a:t>;</a:t>
            </a:r>
            <a:endParaRPr lang="ru-RU" sz="2800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4929190" y="4714884"/>
            <a:ext cx="4143404" cy="2071702"/>
          </a:xfrm>
          <a:prstGeom prst="wedgeRectCallout">
            <a:avLst>
              <a:gd name="adj1" fmla="val 3292"/>
              <a:gd name="adj2" fmla="val -682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u="sng" dirty="0" smtClean="0"/>
              <a:t>Для будь-якої елементарної частинки є своя античастинка</a:t>
            </a:r>
            <a:endParaRPr lang="uk-UA" sz="3200" dirty="0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285720" y="1928802"/>
            <a:ext cx="4714908" cy="2286016"/>
          </a:xfrm>
          <a:prstGeom prst="wedgeRectCallout">
            <a:avLst>
              <a:gd name="adj1" fmla="val -12986"/>
              <a:gd name="adj2" fmla="val -560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Спін</a:t>
            </a:r>
            <a:r>
              <a:rPr lang="uk-UA" sz="2400" dirty="0" smtClean="0"/>
              <a:t> (від англ. </a:t>
            </a:r>
            <a:r>
              <a:rPr lang="uk-UA" sz="2400" i="1" dirty="0" err="1" smtClean="0"/>
              <a:t>spin</a:t>
            </a:r>
            <a:r>
              <a:rPr lang="uk-UA" sz="2400" dirty="0" smtClean="0"/>
              <a:t> — крутити[</a:t>
            </a:r>
            <a:r>
              <a:rPr lang="uk-UA" sz="2400" dirty="0" err="1" smtClean="0"/>
              <a:t>-ся</a:t>
            </a:r>
            <a:r>
              <a:rPr lang="uk-UA" sz="2400" dirty="0" smtClean="0"/>
              <a:t>], обертання) — </a:t>
            </a:r>
            <a:r>
              <a:rPr lang="uk-UA" sz="2400" b="1" dirty="0" smtClean="0"/>
              <a:t>власний момент імпульсу елементарних частинок, має квантову природу і не пов'язаний з переміщенням частинки як цілого</a:t>
            </a:r>
            <a:endParaRPr lang="uk-U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07"/>
                <a:gridCol w="7000893"/>
              </a:tblGrid>
              <a:tr h="5714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noProof="0" dirty="0" smtClean="0"/>
                        <a:t>Відкриття (гіпотеза)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91462">
                <a:tc gridSpan="2">
                  <a:txBody>
                    <a:bodyPr/>
                    <a:lstStyle/>
                    <a:p>
                      <a:pPr algn="ctr"/>
                      <a:r>
                        <a:rPr lang="uk-UA" sz="3200" b="1" noProof="0" smtClean="0"/>
                        <a:t>ІІ</a:t>
                      </a:r>
                      <a:r>
                        <a:rPr lang="uk-UA" sz="3200" b="1" baseline="0" noProof="0" smtClean="0"/>
                        <a:t> е</a:t>
                      </a:r>
                      <a:r>
                        <a:rPr lang="uk-UA" sz="3200" b="1" noProof="0" smtClean="0"/>
                        <a:t>тап (від позитрона до кварків)</a:t>
                      </a:r>
                      <a:endParaRPr lang="uk-UA" sz="3200" b="1" noProof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uk-UA" sz="3200" noProof="0" smtClean="0"/>
                        <a:t>1947 р.</a:t>
                      </a:r>
                      <a:endParaRPr lang="uk-UA" sz="3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200" noProof="0" smtClean="0"/>
                        <a:t>Відкриття π-мезона p в космічних поменях</a:t>
                      </a:r>
                      <a:endParaRPr lang="uk-UA" sz="3200" noProof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uk-UA" sz="3200" noProof="0" smtClean="0"/>
                        <a:t>До початку</a:t>
                      </a:r>
                    </a:p>
                    <a:p>
                      <a:r>
                        <a:rPr lang="uk-UA" sz="3200" noProof="0" smtClean="0"/>
                        <a:t>1960-х р р.</a:t>
                      </a:r>
                      <a:endParaRPr lang="uk-UA" sz="3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200" noProof="0" dirty="0" smtClean="0"/>
                        <a:t>Було відкрито декілька сотень нових елементарних частинок, що мають маси в діапазоні</a:t>
                      </a:r>
                      <a:r>
                        <a:rPr lang="uk-UA" sz="3200" baseline="0" noProof="0" dirty="0" smtClean="0"/>
                        <a:t> від</a:t>
                      </a:r>
                      <a:r>
                        <a:rPr lang="uk-UA" sz="3200" noProof="0" dirty="0" smtClean="0"/>
                        <a:t> 140 </a:t>
                      </a:r>
                      <a:r>
                        <a:rPr lang="uk-UA" sz="3200" noProof="0" dirty="0" err="1" smtClean="0"/>
                        <a:t>МэВ</a:t>
                      </a:r>
                      <a:r>
                        <a:rPr lang="uk-UA" sz="3200" noProof="0" dirty="0" smtClean="0"/>
                        <a:t> до 2 </a:t>
                      </a:r>
                      <a:r>
                        <a:rPr lang="uk-UA" sz="3200" noProof="0" dirty="0" err="1" smtClean="0"/>
                        <a:t>ГэВ</a:t>
                      </a:r>
                      <a:r>
                        <a:rPr lang="uk-UA" sz="3200" noProof="0" dirty="0" smtClean="0"/>
                        <a:t>. </a:t>
                      </a:r>
                      <a:endParaRPr lang="uk-UA" sz="32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ая выноска 7"/>
          <p:cNvSpPr/>
          <p:nvPr/>
        </p:nvSpPr>
        <p:spPr>
          <a:xfrm>
            <a:off x="0" y="0"/>
            <a:ext cx="9144000" cy="71435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 smtClean="0"/>
              <a:t>Хронологія фізики частинок </a:t>
            </a:r>
            <a:endParaRPr lang="uk-UA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1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28"/>
                <a:gridCol w="2786082"/>
                <a:gridCol w="4929191"/>
              </a:tblGrid>
              <a:tr h="5714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noProof="0" dirty="0" smtClean="0"/>
                        <a:t>Дата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noProof="0" smtClean="0"/>
                        <a:t>Прізвище ученого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noProof="0" smtClean="0"/>
                        <a:t>Відкриття (гіпотеза)</a:t>
                      </a:r>
                    </a:p>
                    <a:p>
                      <a:pPr algn="ctr"/>
                      <a:endParaRPr lang="uk-UA" sz="2000" noProof="0"/>
                    </a:p>
                  </a:txBody>
                  <a:tcPr/>
                </a:tc>
              </a:tr>
              <a:tr h="391462">
                <a:tc gridSpan="3">
                  <a:txBody>
                    <a:bodyPr/>
                    <a:lstStyle/>
                    <a:p>
                      <a:pPr algn="ctr"/>
                      <a:r>
                        <a:rPr lang="uk-UA" sz="2800" b="1" noProof="0" dirty="0" smtClean="0"/>
                        <a:t>ІІІ етап (від гіпотези про кварки і до наших часів) </a:t>
                      </a:r>
                      <a:endParaRPr lang="uk-UA" sz="2800" b="1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uk-UA" sz="2800" noProof="0" smtClean="0"/>
                        <a:t>1962 р.</a:t>
                      </a:r>
                      <a:endParaRPr lang="uk-UA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noProof="0" dirty="0" smtClean="0"/>
                        <a:t>М. </a:t>
                      </a:r>
                      <a:r>
                        <a:rPr lang="uk-UA" sz="2800" noProof="0" dirty="0" err="1" smtClean="0"/>
                        <a:t>Гелл-Манн</a:t>
                      </a:r>
                      <a:r>
                        <a:rPr lang="uk-UA" sz="2800" noProof="0" dirty="0" smtClean="0"/>
                        <a:t> і незалежно Дж. </a:t>
                      </a:r>
                      <a:r>
                        <a:rPr lang="uk-UA" sz="2800" noProof="0" dirty="0" err="1" smtClean="0"/>
                        <a:t>Цвейг</a:t>
                      </a:r>
                      <a:r>
                        <a:rPr lang="uk-UA" sz="2800" noProof="0" dirty="0" smtClean="0"/>
                        <a:t> </a:t>
                      </a:r>
                      <a:endParaRPr lang="uk-UA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noProof="0" smtClean="0"/>
                        <a:t>Запропонували модель будови сильно взаємодіючих частинок із фундаментальних частинок - кварків</a:t>
                      </a:r>
                      <a:endParaRPr lang="uk-UA" sz="2800" noProof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uk-UA" sz="2800" noProof="0" dirty="0" smtClean="0"/>
                        <a:t>1995 р.</a:t>
                      </a:r>
                      <a:endParaRPr lang="uk-UA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noProof="0" dirty="0" smtClean="0"/>
                        <a:t>Відкриття останнього</a:t>
                      </a:r>
                      <a:r>
                        <a:rPr lang="uk-UA" sz="2800" baseline="0" noProof="0" dirty="0" smtClean="0"/>
                        <a:t> і</a:t>
                      </a:r>
                      <a:r>
                        <a:rPr lang="uk-UA" sz="2800" noProof="0" dirty="0" smtClean="0"/>
                        <a:t>з передбачуваного, шостого кварка</a:t>
                      </a:r>
                      <a:endParaRPr lang="uk-UA" sz="28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ая выноска 5"/>
          <p:cNvSpPr/>
          <p:nvPr/>
        </p:nvSpPr>
        <p:spPr>
          <a:xfrm>
            <a:off x="0" y="5214926"/>
            <a:ext cx="9144000" cy="1643074"/>
          </a:xfrm>
          <a:prstGeom prst="wedgeRectCallout">
            <a:avLst>
              <a:gd name="adj1" fmla="val -1813"/>
              <a:gd name="adj2" fmla="val -223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Ця модель до цього часу перетворилася на струнку теорію всіх відомих типів взаємодій частинок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0" y="0"/>
            <a:ext cx="9144000" cy="71435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 smtClean="0"/>
              <a:t>Хронологія фізики частинок </a:t>
            </a:r>
            <a:endParaRPr lang="uk-UA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Як виявити елементарну частинку?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571612"/>
            <a:ext cx="8786842" cy="1071570"/>
          </a:xfrm>
        </p:spPr>
        <p:txBody>
          <a:bodyPr/>
          <a:lstStyle/>
          <a:p>
            <a:r>
              <a:rPr lang="uk-UA" dirty="0" smtClean="0"/>
              <a:t>Зазвичай </a:t>
            </a:r>
            <a:r>
              <a:rPr lang="uk-UA" b="1" dirty="0" smtClean="0"/>
              <a:t>вивчають</a:t>
            </a:r>
            <a:r>
              <a:rPr lang="uk-UA" dirty="0" smtClean="0"/>
              <a:t> і </a:t>
            </a:r>
            <a:r>
              <a:rPr lang="uk-UA" b="1" dirty="0" smtClean="0"/>
              <a:t>аналізують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rgbClr val="FF0000"/>
                </a:solidFill>
              </a:rPr>
              <a:t>сліди</a:t>
            </a:r>
            <a:r>
              <a:rPr lang="uk-UA" dirty="0" smtClean="0"/>
              <a:t> (траєкторії або треки), залишені частинками, за фотографіями</a:t>
            </a:r>
            <a:endParaRPr lang="uk-UA" dirty="0"/>
          </a:p>
        </p:txBody>
      </p:sp>
      <p:pic>
        <p:nvPicPr>
          <p:cNvPr id="24578" name="Picture 2" descr="http://www.leforio.narod.ru/images/l4img0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643182"/>
            <a:ext cx="4485642" cy="2571768"/>
          </a:xfrm>
          <a:prstGeom prst="rect">
            <a:avLst/>
          </a:prstGeom>
          <a:noFill/>
        </p:spPr>
      </p:pic>
      <p:pic>
        <p:nvPicPr>
          <p:cNvPr id="24580" name="Picture 4" descr="http://www.leforio.narod.ru/images/l4img06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33758" y="2643182"/>
            <a:ext cx="4610242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929586" cy="114298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Класифікація елементарних частинок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частинки</a:t>
            </a:r>
            <a:r>
              <a:rPr lang="ru-RU" dirty="0" smtClean="0"/>
              <a:t> </a:t>
            </a:r>
            <a:r>
              <a:rPr lang="ru-RU" dirty="0" err="1" smtClean="0"/>
              <a:t>діляться</a:t>
            </a:r>
            <a:r>
              <a:rPr lang="ru-RU" dirty="0" smtClean="0"/>
              <a:t> на два </a:t>
            </a:r>
            <a:r>
              <a:rPr lang="ru-RU" dirty="0" err="1" smtClean="0"/>
              <a:t>класи</a:t>
            </a:r>
            <a:r>
              <a:rPr lang="ru-RU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err="1" smtClean="0">
                <a:solidFill>
                  <a:srgbClr val="FF0000"/>
                </a:solidFill>
              </a:rPr>
              <a:t>Ферміони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b="1" dirty="0" err="1" smtClean="0"/>
              <a:t>утворюють</a:t>
            </a:r>
            <a:r>
              <a:rPr lang="ru-RU" b="1" dirty="0" smtClean="0"/>
              <a:t> </a:t>
            </a:r>
            <a:r>
              <a:rPr lang="ru-RU" b="1" dirty="0" err="1" smtClean="0"/>
              <a:t>речовину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err="1" smtClean="0">
                <a:solidFill>
                  <a:srgbClr val="FF0000"/>
                </a:solidFill>
              </a:rPr>
              <a:t>Бозони</a:t>
            </a:r>
            <a:r>
              <a:rPr lang="ru-RU" dirty="0" smtClean="0"/>
              <a:t>, через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b="1" dirty="0" err="1" smtClean="0"/>
              <a:t>здійснюється</a:t>
            </a:r>
            <a:r>
              <a:rPr lang="ru-RU" b="1" dirty="0" smtClean="0"/>
              <a:t> </a:t>
            </a:r>
            <a:r>
              <a:rPr lang="ru-RU" b="1" dirty="0" err="1" smtClean="0"/>
              <a:t>взаємодія</a:t>
            </a:r>
            <a:r>
              <a:rPr lang="ru-RU" dirty="0" smtClean="0"/>
              <a:t>.</a:t>
            </a:r>
          </a:p>
        </p:txBody>
      </p:sp>
      <p:pic>
        <p:nvPicPr>
          <p:cNvPr id="29698" name="Picture 2" descr=" Фундаментальные частицы в стандартной модели, включая фермионы как частицы материи, и бозоны, рассматриваемые как переносчики взаимодействий. Шесть кварков выделены фиолетовым цветом. Три столбца таблицы соответствуют трём поколениям фермионов.">
            <a:hlinkClick r:id="rId2" tooltip=" Фундаментальные частицы в стандартной модели, включая фермионы как частицы материи, и бозоны, рассматриваемые как переносчики взаимодействий. Шесть кварков выделены фиолетовым цветом. Три столбца таблицы соответствуют трём поколениям фермионов.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07352" y="2643182"/>
            <a:ext cx="4436648" cy="42148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601</Words>
  <Application>Microsoft Office PowerPoint</Application>
  <PresentationFormat>Экран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Елементарні частинки</vt:lpstr>
      <vt:lpstr>Скільки елементів в таблиці Мендєлєєва?</vt:lpstr>
      <vt:lpstr>Слайд 3</vt:lpstr>
      <vt:lpstr>Слайд 4</vt:lpstr>
      <vt:lpstr>Слайд 5</vt:lpstr>
      <vt:lpstr>Слайд 6</vt:lpstr>
      <vt:lpstr>Слайд 7</vt:lpstr>
      <vt:lpstr>Як виявити елементарну частинку?</vt:lpstr>
      <vt:lpstr>Класифікація елементарних частинок</vt:lpstr>
      <vt:lpstr>Слайд 10</vt:lpstr>
      <vt:lpstr>Чотири види фізичних взаємодій</vt:lpstr>
      <vt:lpstr>Слайд 12</vt:lpstr>
      <vt:lpstr>Чотири види фізичних взаємодій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Marina</dc:creator>
  <cp:lastModifiedBy>Marina</cp:lastModifiedBy>
  <cp:revision>49</cp:revision>
  <dcterms:modified xsi:type="dcterms:W3CDTF">2013-04-25T17:32:56Z</dcterms:modified>
</cp:coreProperties>
</file>